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587" r:id="rId2"/>
    <p:sldId id="588" r:id="rId3"/>
    <p:sldId id="1029" r:id="rId4"/>
    <p:sldId id="1028" r:id="rId5"/>
    <p:sldId id="1012" r:id="rId6"/>
    <p:sldId id="1013" r:id="rId7"/>
    <p:sldId id="1014" r:id="rId8"/>
    <p:sldId id="1015" r:id="rId9"/>
    <p:sldId id="1018" r:id="rId10"/>
    <p:sldId id="1019" r:id="rId11"/>
    <p:sldId id="1031" r:id="rId12"/>
    <p:sldId id="1033" r:id="rId13"/>
    <p:sldId id="1032" r:id="rId14"/>
    <p:sldId id="900" r:id="rId15"/>
    <p:sldId id="902" r:id="rId16"/>
    <p:sldId id="903" r:id="rId17"/>
    <p:sldId id="1037" r:id="rId18"/>
    <p:sldId id="1035" r:id="rId19"/>
    <p:sldId id="397" r:id="rId20"/>
    <p:sldId id="1038" r:id="rId21"/>
    <p:sldId id="436" r:id="rId22"/>
    <p:sldId id="457" r:id="rId23"/>
    <p:sldId id="469" r:id="rId24"/>
    <p:sldId id="1036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4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17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/>
              <a:t>- Highlight one persons</a:t>
            </a:r>
            <a:r>
              <a:rPr lang="en-US" baseline="0" dirty="0"/>
              <a:t> warping function, curves pre and post registration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1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D457510-F397-584B-AD96-6BFD7262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6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3/14/21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other functional approaches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49810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ENAR 2021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52B10-A3F1-4296-A126-54C14492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813390"/>
            <a:ext cx="7785647" cy="48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16FA-8B32-4738-9E53-C8211BA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B353-EEA2-4647-891B-626E7950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C.Z., </a:t>
            </a:r>
            <a:r>
              <a:rPr lang="en-US" dirty="0" err="1"/>
              <a:t>Crainiceanu</a:t>
            </a:r>
            <a:r>
              <a:rPr lang="en-US" dirty="0"/>
              <a:t>, C.M., </a:t>
            </a:r>
            <a:r>
              <a:rPr lang="en-US" dirty="0" err="1"/>
              <a:t>Caffo</a:t>
            </a:r>
            <a:r>
              <a:rPr lang="en-US" dirty="0"/>
              <a:t>, B.S. and Punjabi, N.M., 2009. Multilevel functional principal component analysis. </a:t>
            </a:r>
            <a:r>
              <a:rPr lang="en-US" i="1" dirty="0"/>
              <a:t>The annals of applied statistics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(1), p.458.</a:t>
            </a:r>
          </a:p>
          <a:p>
            <a:r>
              <a:rPr lang="en-US" dirty="0"/>
              <a:t>Zipunnikov V., </a:t>
            </a:r>
            <a:r>
              <a:rPr lang="en-US" dirty="0" err="1"/>
              <a:t>Caffo</a:t>
            </a:r>
            <a:r>
              <a:rPr lang="en-US" dirty="0"/>
              <a:t> B.S., </a:t>
            </a:r>
            <a:r>
              <a:rPr lang="en-US" dirty="0" err="1"/>
              <a:t>Yousem</a:t>
            </a:r>
            <a:r>
              <a:rPr lang="en-US" dirty="0"/>
              <a:t> D.M, </a:t>
            </a:r>
            <a:r>
              <a:rPr lang="en-US" dirty="0" err="1"/>
              <a:t>Davatzikos</a:t>
            </a:r>
            <a:r>
              <a:rPr lang="en-US" dirty="0"/>
              <a:t> C., Schwartz B.S., </a:t>
            </a:r>
            <a:r>
              <a:rPr lang="en-US" dirty="0" err="1"/>
              <a:t>Crainiceanu</a:t>
            </a:r>
            <a:r>
              <a:rPr lang="en-US" dirty="0"/>
              <a:t> C. (2011),Multilevel Functional Principal Component Analysis for High-Dimensional Data. Journal of Computational and Graphical Statistics, 20(4), pp. 852-873 </a:t>
            </a:r>
          </a:p>
          <a:p>
            <a:r>
              <a:rPr lang="en-US" dirty="0" err="1"/>
              <a:t>Shou</a:t>
            </a:r>
            <a:r>
              <a:rPr lang="en-US" dirty="0"/>
              <a:t>, H., Zipunnikov, V., </a:t>
            </a:r>
            <a:r>
              <a:rPr lang="en-US" dirty="0" err="1"/>
              <a:t>Crainiceanu</a:t>
            </a:r>
            <a:r>
              <a:rPr lang="en-US" dirty="0"/>
              <a:t> C., </a:t>
            </a:r>
            <a:r>
              <a:rPr lang="en-US" dirty="0" err="1"/>
              <a:t>Greven</a:t>
            </a:r>
            <a:r>
              <a:rPr lang="en-US" dirty="0"/>
              <a:t>, S. (2015) Structured Functional Principal Component Analysis</a:t>
            </a:r>
            <a:br>
              <a:rPr lang="en-US" dirty="0"/>
            </a:br>
            <a:r>
              <a:rPr lang="en-US" dirty="0"/>
              <a:t>Biometrics, 71 (1), pp. 247-757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228C5-ED65-4BDA-969C-6A54ADA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Multi-level Generalized Function-on-Scalar Regression and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74060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4F84E63E-B12F-49F7-BC12-CF8F5BA0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65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7942-C3C3-45DB-AB28-CA7494AB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0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43063"/>
            <a:ext cx="89027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604963"/>
            <a:ext cx="867092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4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244725"/>
            <a:ext cx="8469313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4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7386-C0F9-494F-B385-97D8133A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A828-72CE-4AD2-83FF-B359EC81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Goldsmith, J., Zipunnikov, V, </a:t>
            </a:r>
            <a:r>
              <a:rPr lang="en-US" dirty="0" err="1"/>
              <a:t>Schrack</a:t>
            </a:r>
            <a:r>
              <a:rPr lang="en-US" dirty="0"/>
              <a:t>, J., Generalized Multilevel Function-on-Scalar Regression and Principal Component Analysis</a:t>
            </a:r>
            <a:br>
              <a:rPr lang="en-US" dirty="0"/>
            </a:br>
            <a:r>
              <a:rPr lang="en-US" dirty="0"/>
              <a:t>Biometrics, 71 (2), pp. 344-353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51440-7C3F-41D5-BE50-5C31C896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61F5F8-DB6B-3E41-BB5C-1C93BDE5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“activity”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D8A1-DE87-3441-BBC9-E2B79953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4550"/>
            <a:ext cx="61722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1132F-80E2-4047-99E9-F7C3C088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2089383"/>
            <a:ext cx="73294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D20-1DAF-42B9-A174-34B3FA1D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F12B-ED79-4B93-A537-107E5611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functional methods</a:t>
            </a:r>
          </a:p>
          <a:p>
            <a:r>
              <a:rPr lang="en-US" dirty="0"/>
              <a:t>Multi-level methods for generalized (</a:t>
            </a:r>
            <a:r>
              <a:rPr lang="en-US" dirty="0" err="1"/>
              <a:t>e.g</a:t>
            </a:r>
            <a:r>
              <a:rPr lang="en-US" dirty="0"/>
              <a:t> binary) functional curves</a:t>
            </a:r>
          </a:p>
          <a:p>
            <a:r>
              <a:rPr lang="en-US" dirty="0"/>
              <a:t>Registration of generalized (e.g. binary) functional curves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09A7-4EED-FB4A-B1B5-32FE5648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“activity”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8DF1D7-5242-0A47-8438-20AE5518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70502"/>
            <a:ext cx="7893536" cy="3264408"/>
          </a:xfrm>
        </p:spPr>
      </p:pic>
    </p:spTree>
    <p:extLst>
      <p:ext uri="{BB962C8B-B14F-4D97-AF65-F5344CB8AC3E}">
        <p14:creationId xmlns:p14="http://schemas.microsoft.com/office/powerpoint/2010/main" val="106796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Registration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2330245"/>
            <a:ext cx="6099465" cy="30497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  <a:blipFill>
                <a:blip r:embed="rId4"/>
                <a:stretch>
                  <a:fillRect r="-470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  <a:blipFill>
                <a:blip r:embed="rId5"/>
                <a:stretch>
                  <a:fillRect r="-5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Step 1</a:t>
                </a:r>
              </a:p>
              <a:p>
                <a:pPr lvl="1"/>
                <a:r>
                  <a:rPr lang="en-US" dirty="0"/>
                  <a:t>Underlying probability of being active is registration ‘template’</a:t>
                </a:r>
              </a:p>
              <a:p>
                <a:pPr lvl="1"/>
                <a:r>
                  <a:rPr lang="en-US" dirty="0"/>
                  <a:t>Estimate template,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conditional on current estimate of time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acc>
                    <m:r>
                      <a:rPr lang="en-US" i="1" dirty="0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Step 2</a:t>
                </a:r>
              </a:p>
              <a:p>
                <a:pPr lvl="1"/>
                <a:r>
                  <a:rPr lang="en-US" dirty="0"/>
                  <a:t>Inverse warping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map from observed to registered time</a:t>
                </a:r>
              </a:p>
              <a:p>
                <a:pPr lvl="1"/>
                <a:r>
                  <a:rPr lang="en-US" dirty="0"/>
                  <a:t>Estimate inverse warping function,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Warping step is MLE conditional on template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Iterate between step (1) and step (2) until alignment</a:t>
                </a:r>
              </a:p>
              <a:p>
                <a:endParaRPr lang="en-US" dirty="0"/>
              </a:p>
              <a:p>
                <a:r>
                  <a:rPr lang="en-US" dirty="0"/>
                  <a:t>Focus on computational efficiency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6154FC-F70B-6943-B022-A070D0B7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Exponential family 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7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86A1-EE82-B04D-9885-8858EA0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BLSA – post-registration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C538-FC88-C14C-9057-C3A9F53F8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3" y="2114550"/>
            <a:ext cx="765095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1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8A4-C212-41EA-9700-A3300ED5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FB10-AD62-4CDF-92A5-909CEC96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Wrobel, J., Zipunnikov, V., </a:t>
            </a:r>
            <a:r>
              <a:rPr lang="en-US" dirty="0" err="1"/>
              <a:t>Schrack</a:t>
            </a:r>
            <a:r>
              <a:rPr lang="en-US" dirty="0"/>
              <a:t>, J. and Goldsmith, J., 2019. Registration for exponential family functional data. </a:t>
            </a:r>
            <a:r>
              <a:rPr lang="en-US" i="1" dirty="0"/>
              <a:t>Biometrics</a:t>
            </a:r>
            <a:r>
              <a:rPr lang="en-US" dirty="0"/>
              <a:t>, </a:t>
            </a:r>
            <a:r>
              <a:rPr lang="en-US" i="1" dirty="0"/>
              <a:t>75</a:t>
            </a:r>
            <a:r>
              <a:rPr lang="en-US" dirty="0"/>
              <a:t>(1), pp.48-57.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5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Multi-level functional principal component analysis</a:t>
            </a:r>
            <a:br>
              <a:rPr lang="en-US" b="1" dirty="0"/>
            </a:br>
            <a:r>
              <a:rPr lang="en-US" b="1" dirty="0"/>
              <a:t> (MFPCA)</a:t>
            </a:r>
          </a:p>
        </p:txBody>
      </p:sp>
    </p:spTree>
    <p:extLst>
      <p:ext uri="{BB962C8B-B14F-4D97-AF65-F5344CB8AC3E}">
        <p14:creationId xmlns:p14="http://schemas.microsoft.com/office/powerpoint/2010/main" val="325791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06499-594F-4CD3-8EBD-D384BDF4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4" y="877185"/>
            <a:ext cx="8404333" cy="53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4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CFCE3-C442-4CE7-BAD7-81D1CD29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59"/>
            <a:ext cx="9144000" cy="65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8C226-A9D3-4FC6-AA69-41AB8CC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66"/>
            <a:ext cx="9144000" cy="5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01B0-3917-4AC5-9103-CC2D0974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53"/>
            <a:ext cx="9144000" cy="5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2BA18-BF6E-47B6-930A-0EAE1566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2"/>
            <a:ext cx="9144000" cy="58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4CACF-6936-4A69-B445-B9664D28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" y="669851"/>
            <a:ext cx="8833140" cy="49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41881</TotalTime>
  <Words>379</Words>
  <Application>Microsoft Macintosh PowerPoint</Application>
  <PresentationFormat>On-screen Show (4:3)</PresentationFormat>
  <Paragraphs>45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Wearables: other functional approaches</vt:lpstr>
      <vt:lpstr>Overview</vt:lpstr>
      <vt:lpstr>Multi-level functional principal component analysis  (MFPCA)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Multi-level Generalized Function-on-Scalar Regression and Principal Component Analysis</vt:lpstr>
      <vt:lpstr>PowerPoint Presentation</vt:lpstr>
      <vt:lpstr>PowerPoint Presentation</vt:lpstr>
      <vt:lpstr>PowerPoint Presentation</vt:lpstr>
      <vt:lpstr>PowerPoint Presentation</vt:lpstr>
      <vt:lpstr>References:</vt:lpstr>
      <vt:lpstr>Registration of binary (0/1) actigraphy profiles</vt:lpstr>
      <vt:lpstr>Binary “activity”</vt:lpstr>
      <vt:lpstr>Binary  “activity”</vt:lpstr>
      <vt:lpstr>Registration</vt:lpstr>
      <vt:lpstr>Exponential family registration</vt:lpstr>
      <vt:lpstr>BLSA – post-registration</vt:lpstr>
      <vt:lpstr>References: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Goldsmith, Jeff</cp:lastModifiedBy>
  <cp:revision>738</cp:revision>
  <cp:lastPrinted>2019-07-28T18:06:50Z</cp:lastPrinted>
  <dcterms:created xsi:type="dcterms:W3CDTF">2012-09-07T17:26:04Z</dcterms:created>
  <dcterms:modified xsi:type="dcterms:W3CDTF">2021-03-14T13:12:10Z</dcterms:modified>
</cp:coreProperties>
</file>